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jjolEXqT1tuunX18zqFIpd3Bae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customschemas.google.com/relationships/presentationmetadata" Target="meta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Learn how a computer program can make decisions with the use of conditional blocks (selection).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Learning objective: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By the end of this tutorial children should be able to: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Understand that programs need to make decisions based on certain conditions.</a:t>
            </a:r>
            <a:endParaRPr/>
          </a:p>
          <a:p>
            <a:pPr indent="0" lvl="0" marL="0" rtl="0" algn="l">
              <a:spcBef>
                <a:spcPts val="0"/>
              </a:spcBef>
              <a:spcAft>
                <a:spcPts val="0"/>
              </a:spcAft>
              <a:buNone/>
            </a:pPr>
            <a:r>
              <a:rPr lang="en-GB"/>
              <a:t> • Use conditional blocks in simple programs.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key vocabulary for this lesson:</a:t>
            </a:r>
            <a:endParaRPr/>
          </a:p>
          <a:p>
            <a:pPr indent="0" lvl="0" marL="0" marR="0" rtl="0" algn="l">
              <a:lnSpc>
                <a:spcPct val="100000"/>
              </a:lnSpc>
              <a:spcBef>
                <a:spcPts val="0"/>
              </a:spcBef>
              <a:spcAft>
                <a:spcPts val="0"/>
              </a:spcAft>
              <a:buClr>
                <a:schemeClr val="dk1"/>
              </a:buClr>
              <a:buSzPts val="1200"/>
              <a:buFont typeface="Calibri"/>
              <a:buNone/>
            </a:pPr>
            <a:br>
              <a:rPr lang="en-GB" sz="1200">
                <a:solidFill>
                  <a:schemeClr val="dk1"/>
                </a:solidFill>
                <a:latin typeface="Calibri"/>
                <a:ea typeface="Calibri"/>
                <a:cs typeface="Calibri"/>
                <a:sym typeface="Calibri"/>
              </a:rPr>
            </a:br>
            <a:r>
              <a:rPr b="1" i="0" lang="en-GB" sz="1200">
                <a:solidFill>
                  <a:schemeClr val="dk1"/>
                </a:solidFill>
                <a:latin typeface="Calibri"/>
                <a:ea typeface="Calibri"/>
                <a:cs typeface="Calibri"/>
                <a:sym typeface="Calibri"/>
              </a:rPr>
              <a:t>Algorithm</a:t>
            </a:r>
            <a:r>
              <a:rPr b="0" i="0"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An unambiguous procedure or precise step-by-step guide to solve a problem or achieve a particular objective.</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Sequence</a:t>
            </a:r>
            <a:r>
              <a:rPr b="0" i="0" lang="en-GB" sz="1200">
                <a:solidFill>
                  <a:schemeClr val="dk1"/>
                </a:solidFill>
                <a:latin typeface="Calibri"/>
                <a:ea typeface="Calibri"/>
                <a:cs typeface="Calibri"/>
                <a:sym typeface="Calibri"/>
              </a:rPr>
              <a:t>: “When we sequence things, we arrange them in a particular order. Sequence-based algorithms are made from a precise set of instructions.”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Very young pupils develop an understanding of selection in the world around them.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For example, when playing a game which requires a set amount of players e.g 4, “If more than 4 players, then wait until there are less”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They would have also used selection for choices made in the real world, “If it is warm outside, then I will not wear my coat.”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Selection can become increasingly complex with multiple commands and may even start to combine (nesting) these to achieve a required result.</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GB" sz="1200">
                <a:solidFill>
                  <a:schemeClr val="dk1"/>
                </a:solidFill>
                <a:latin typeface="Calibri"/>
                <a:ea typeface="Calibri"/>
                <a:cs typeface="Calibri"/>
                <a:sym typeface="Calibri"/>
              </a:rPr>
              <a:t>Show your students these blocks</a:t>
            </a:r>
            <a:r>
              <a:rPr lang="en-GB"/>
              <a:t> on the screen, can your students read what the blocks are saying?</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en-GB" sz="1200">
                <a:solidFill>
                  <a:schemeClr val="dk1"/>
                </a:solidFill>
                <a:latin typeface="Calibri"/>
                <a:ea typeface="Calibri"/>
                <a:cs typeface="Calibri"/>
                <a:sym typeface="Calibri"/>
              </a:rPr>
              <a:t>Play a game of “Selection Says”</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en-GB" sz="1200">
                <a:solidFill>
                  <a:schemeClr val="dk1"/>
                </a:solidFill>
                <a:latin typeface="Calibri"/>
                <a:ea typeface="Calibri"/>
                <a:cs typeface="Calibri"/>
                <a:sym typeface="Calibri"/>
              </a:rPr>
              <a:t>You can either print the statements out, point to the statements randomly on the board or hold </a:t>
            </a:r>
            <a:r>
              <a:rPr lang="en-GB"/>
              <a:t>a </a:t>
            </a:r>
            <a:r>
              <a:rPr lang="en-GB"/>
              <a:t>coloured</a:t>
            </a:r>
            <a:r>
              <a:rPr lang="en-GB"/>
              <a:t> piece of card that matches the block colours.</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en-GB" sz="1200">
                <a:solidFill>
                  <a:schemeClr val="dk1"/>
                </a:solidFill>
                <a:latin typeface="Calibri"/>
                <a:ea typeface="Calibri"/>
                <a:cs typeface="Calibri"/>
                <a:sym typeface="Calibri"/>
              </a:rPr>
              <a:t>Point or show a statement , ask your student to follow the instructions for each block when it is shown.</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000">
                <a:solidFill>
                  <a:srgbClr val="000000"/>
                </a:solidFill>
                <a:latin typeface="Arial"/>
                <a:ea typeface="Arial"/>
                <a:cs typeface="Arial"/>
                <a:sym typeface="Arial"/>
              </a:rPr>
              <a:t>Explain to students about the importance of </a:t>
            </a:r>
            <a:r>
              <a:rPr i="0" lang="en-GB" sz="1000">
                <a:solidFill>
                  <a:srgbClr val="000000"/>
                </a:solidFill>
                <a:latin typeface="Arial"/>
                <a:ea typeface="Arial"/>
                <a:cs typeface="Arial"/>
                <a:sym typeface="Arial"/>
              </a:rPr>
              <a:t>selection in computing/coding.</a:t>
            </a:r>
            <a:endParaRPr sz="1000">
              <a:solidFill>
                <a:srgbClr val="000000"/>
              </a:solidFill>
              <a:latin typeface="Arial"/>
              <a:ea typeface="Arial"/>
              <a:cs typeface="Arial"/>
              <a:sym typeface="Arial"/>
            </a:endParaRPr>
          </a:p>
          <a:p>
            <a:pPr indent="0" lvl="0" marL="0" rtl="0" algn="l">
              <a:spcBef>
                <a:spcPts val="0"/>
              </a:spcBef>
              <a:spcAft>
                <a:spcPts val="0"/>
              </a:spcAft>
              <a:buNone/>
            </a:pPr>
            <a:r>
              <a:t/>
            </a:r>
            <a:endParaRPr i="0" sz="1000">
              <a:solidFill>
                <a:srgbClr val="000000"/>
              </a:solidFill>
              <a:latin typeface="Arial"/>
              <a:ea typeface="Arial"/>
              <a:cs typeface="Arial"/>
              <a:sym typeface="Arial"/>
            </a:endParaRPr>
          </a:p>
          <a:p>
            <a:pPr indent="0" lvl="0" marL="0" rtl="0" algn="l">
              <a:spcBef>
                <a:spcPts val="0"/>
              </a:spcBef>
              <a:spcAft>
                <a:spcPts val="0"/>
              </a:spcAft>
              <a:buNone/>
            </a:pPr>
            <a:r>
              <a:rPr lang="en-GB" sz="1000">
                <a:solidFill>
                  <a:srgbClr val="000000"/>
                </a:solidFill>
                <a:latin typeface="Arial"/>
                <a:ea typeface="Arial"/>
                <a:cs typeface="Arial"/>
                <a:sym typeface="Arial"/>
              </a:rPr>
              <a:t>In computer science conditional statements /selection can perform different computations or actions depending on whether a programmer-specified condition equals true or false.</a:t>
            </a:r>
            <a:endParaRPr sz="1000">
              <a:solidFill>
                <a:srgbClr val="000000"/>
              </a:solidFill>
              <a:latin typeface="Arial"/>
              <a:ea typeface="Arial"/>
              <a:cs typeface="Arial"/>
              <a:sym typeface="Arial"/>
            </a:endParaRPr>
          </a:p>
          <a:p>
            <a:pPr indent="0" lvl="0" marL="0" rtl="0" algn="l">
              <a:spcBef>
                <a:spcPts val="0"/>
              </a:spcBef>
              <a:spcAft>
                <a:spcPts val="0"/>
              </a:spcAft>
              <a:buNone/>
            </a:pPr>
            <a:r>
              <a:t/>
            </a:r>
            <a:endParaRPr sz="1000">
              <a:solidFill>
                <a:srgbClr val="000000"/>
              </a:solidFill>
              <a:latin typeface="Arial"/>
              <a:ea typeface="Arial"/>
              <a:cs typeface="Arial"/>
              <a:sym typeface="Arial"/>
            </a:endParaRPr>
          </a:p>
          <a:p>
            <a:pPr indent="0" lvl="0" marL="0" rtl="0" algn="l">
              <a:spcBef>
                <a:spcPts val="0"/>
              </a:spcBef>
              <a:spcAft>
                <a:spcPts val="0"/>
              </a:spcAft>
              <a:buNone/>
            </a:pPr>
            <a:r>
              <a:rPr i="0" lang="en-GB" sz="1000">
                <a:solidFill>
                  <a:srgbClr val="000000"/>
                </a:solidFill>
                <a:latin typeface="Arial"/>
                <a:ea typeface="Arial"/>
                <a:cs typeface="Arial"/>
                <a:sym typeface="Arial"/>
              </a:rPr>
              <a:t>Selection is the programming structure through which a computer executes one or other set of instructions according to whether a particular condition is met. You can build selection into a sequence of instructions. This ability to do different things, depending on what happens as a program is running, makes programming a powerful tool. At the core of many educational games is a simple selection command: “If the answer is right then give a reward, otherwise (else) say the answer is wrong”. Selection statements can be “nested” inside one another, allowing more-complex sets of conditions to be used to determine what happens in a program.</a:t>
            </a:r>
            <a:endParaRPr sz="1000">
              <a:solidFill>
                <a:srgbClr val="000000"/>
              </a:solidFill>
              <a:latin typeface="Arial"/>
              <a:ea typeface="Arial"/>
              <a:cs typeface="Arial"/>
              <a:sym typeface="Arial"/>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Show children this simple branching database.</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A </a:t>
            </a:r>
            <a:r>
              <a:rPr b="1" i="0" lang="en-GB" sz="1200">
                <a:solidFill>
                  <a:schemeClr val="dk1"/>
                </a:solidFill>
                <a:latin typeface="Calibri"/>
                <a:ea typeface="Calibri"/>
                <a:cs typeface="Calibri"/>
                <a:sym typeface="Calibri"/>
              </a:rPr>
              <a:t>branching database</a:t>
            </a:r>
            <a:r>
              <a:rPr b="0" i="0" lang="en-GB" sz="1200">
                <a:solidFill>
                  <a:schemeClr val="dk1"/>
                </a:solidFill>
                <a:latin typeface="Calibri"/>
                <a:ea typeface="Calibri"/>
                <a:cs typeface="Calibri"/>
                <a:sym typeface="Calibri"/>
              </a:rPr>
              <a:t> (sometimes called a binary tree) is a way of classifying a group of objects. If it has been designed properly, someone else could use the tree to identify one of the objects. It could be used, for example, to classify minibeasts, musical instruments, white powders or fruit.</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Play this branching database with your students</a:t>
            </a:r>
            <a:r>
              <a:rPr lang="en-GB"/>
              <a:t> </a:t>
            </a:r>
            <a:r>
              <a:rPr lang="en-GB"/>
              <a:t>https://www.j2e.com/jit5?fileId=uBtM02xm57VCZOeO-1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jit branch is a fantastic </a:t>
            </a:r>
            <a:r>
              <a:rPr lang="en-GB"/>
              <a:t>tool</a:t>
            </a:r>
            <a:r>
              <a:rPr lang="en-GB"/>
              <a:t> </a:t>
            </a:r>
            <a:r>
              <a:rPr lang="en-GB"/>
              <a:t>which</a:t>
            </a:r>
            <a:r>
              <a:rPr lang="en-GB"/>
              <a:t> can be found in the j2e Toolsuite.</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41" name="Google Shape;14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you students to make their own branching database using j2branch found inside of jit5.</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Ask you student to think about clear, key questions/statements that can create true/false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may want to pick a simple theme like ‘clothes’ and create simple statements ”if running”.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Allow time during the end of the lesson to let students share and play each other’s branches.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51" name="Google Shape;1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 name="Shape 88"/>
        <p:cNvGrpSpPr/>
        <p:nvPr/>
      </p:nvGrpSpPr>
      <p:grpSpPr>
        <a:xfrm>
          <a:off x="0" y="0"/>
          <a:ext cx="0" cy="0"/>
          <a:chOff x="0" y="0"/>
          <a:chExt cx="0" cy="0"/>
        </a:xfrm>
      </p:grpSpPr>
      <p:pic>
        <p:nvPicPr>
          <p:cNvPr descr="A circuit board&#10;&#10;Description automatically generated" id="89" name="Google Shape;89;p1"/>
          <p:cNvPicPr preferRelativeResize="0"/>
          <p:nvPr/>
        </p:nvPicPr>
        <p:blipFill rotWithShape="1">
          <a:blip r:embed="rId3">
            <a:alphaModFix/>
          </a:blip>
          <a:srcRect b="0" l="0" r="0" t="0"/>
          <a:stretch/>
        </p:blipFill>
        <p:spPr>
          <a:xfrm>
            <a:off x="20" y="10"/>
            <a:ext cx="12191980" cy="6857990"/>
          </a:xfrm>
          <a:custGeom>
            <a:rect b="b" l="l" r="r" t="t"/>
            <a:pathLst>
              <a:path extrusionOk="0" h="6858000" w="12191997">
                <a:moveTo>
                  <a:pt x="6631620" y="983228"/>
                </a:moveTo>
                <a:cubicBezTo>
                  <a:pt x="6631620" y="983228"/>
                  <a:pt x="6631620" y="983228"/>
                  <a:pt x="12091643" y="983228"/>
                </a:cubicBezTo>
                <a:lnTo>
                  <a:pt x="12191997" y="991151"/>
                </a:lnTo>
                <a:lnTo>
                  <a:pt x="12191997" y="6858000"/>
                </a:lnTo>
                <a:lnTo>
                  <a:pt x="3051794" y="6858000"/>
                </a:lnTo>
                <a:lnTo>
                  <a:pt x="3048485" y="6845812"/>
                </a:lnTo>
                <a:cubicBezTo>
                  <a:pt x="2999734" y="6614233"/>
                  <a:pt x="3024109" y="6346091"/>
                  <a:pt x="3121611" y="6151078"/>
                </a:cubicBezTo>
                <a:cubicBezTo>
                  <a:pt x="3121611" y="6151078"/>
                  <a:pt x="3121611" y="6151078"/>
                  <a:pt x="5851619" y="1422010"/>
                </a:cubicBezTo>
                <a:cubicBezTo>
                  <a:pt x="5997869" y="1178242"/>
                  <a:pt x="6355374" y="983228"/>
                  <a:pt x="6631620" y="983228"/>
                </a:cubicBezTo>
                <a:close/>
                <a:moveTo>
                  <a:pt x="0" y="339531"/>
                </a:moveTo>
                <a:lnTo>
                  <a:pt x="54301" y="339531"/>
                </a:lnTo>
                <a:cubicBezTo>
                  <a:pt x="1340585" y="339531"/>
                  <a:pt x="1340585" y="339531"/>
                  <a:pt x="1340585" y="339531"/>
                </a:cubicBezTo>
                <a:cubicBezTo>
                  <a:pt x="1495969" y="339531"/>
                  <a:pt x="1635814" y="422097"/>
                  <a:pt x="1713506" y="556265"/>
                </a:cubicBezTo>
                <a:cubicBezTo>
                  <a:pt x="2909965" y="2625561"/>
                  <a:pt x="2909965" y="2625561"/>
                  <a:pt x="2909965" y="2625561"/>
                </a:cubicBezTo>
                <a:cubicBezTo>
                  <a:pt x="2987657" y="2754570"/>
                  <a:pt x="2987657" y="2919700"/>
                  <a:pt x="2909965" y="3048708"/>
                </a:cubicBezTo>
                <a:cubicBezTo>
                  <a:pt x="1713506" y="5118003"/>
                  <a:pt x="1713506" y="5118003"/>
                  <a:pt x="1713506" y="5118003"/>
                </a:cubicBezTo>
                <a:cubicBezTo>
                  <a:pt x="1635814" y="5252173"/>
                  <a:pt x="1495969" y="5334737"/>
                  <a:pt x="1340585" y="5334737"/>
                </a:cubicBezTo>
                <a:cubicBezTo>
                  <a:pt x="816002" y="5334737"/>
                  <a:pt x="406171" y="5334737"/>
                  <a:pt x="85990" y="5334737"/>
                </a:cubicBezTo>
                <a:lnTo>
                  <a:pt x="0" y="5334737"/>
                </a:lnTo>
                <a:close/>
                <a:moveTo>
                  <a:pt x="2861712" y="0"/>
                </a:moveTo>
                <a:lnTo>
                  <a:pt x="5175003" y="0"/>
                </a:lnTo>
                <a:lnTo>
                  <a:pt x="5220943" y="79581"/>
                </a:lnTo>
                <a:cubicBezTo>
                  <a:pt x="5331226" y="270618"/>
                  <a:pt x="5491637" y="548491"/>
                  <a:pt x="5724962" y="952668"/>
                </a:cubicBezTo>
                <a:cubicBezTo>
                  <a:pt x="5764962" y="1023782"/>
                  <a:pt x="5764962" y="1130450"/>
                  <a:pt x="5724962" y="1201564"/>
                </a:cubicBezTo>
                <a:cubicBezTo>
                  <a:pt x="5724962" y="1201564"/>
                  <a:pt x="5724962" y="1201564"/>
                  <a:pt x="4978322" y="2494933"/>
                </a:cubicBezTo>
                <a:cubicBezTo>
                  <a:pt x="4942768" y="2561602"/>
                  <a:pt x="4844993" y="2614935"/>
                  <a:pt x="4764998" y="2614935"/>
                </a:cubicBezTo>
                <a:lnTo>
                  <a:pt x="3271717" y="2614935"/>
                </a:lnTo>
                <a:cubicBezTo>
                  <a:pt x="3196167" y="2614935"/>
                  <a:pt x="3098390" y="2561602"/>
                  <a:pt x="3058392" y="2494933"/>
                </a:cubicBezTo>
                <a:cubicBezTo>
                  <a:pt x="3058392" y="2494933"/>
                  <a:pt x="3058392" y="2494933"/>
                  <a:pt x="2311754" y="1201564"/>
                </a:cubicBezTo>
                <a:cubicBezTo>
                  <a:pt x="2276199" y="1130450"/>
                  <a:pt x="2276199" y="1023782"/>
                  <a:pt x="2311754" y="952668"/>
                </a:cubicBezTo>
                <a:cubicBezTo>
                  <a:pt x="2311754" y="952668"/>
                  <a:pt x="2311754" y="952668"/>
                  <a:pt x="2811944" y="86212"/>
                </a:cubicBezTo>
                <a:close/>
              </a:path>
            </a:pathLst>
          </a:custGeom>
          <a:noFill/>
          <a:ln>
            <a:noFill/>
          </a:ln>
        </p:spPr>
      </p:pic>
      <p:sp>
        <p:nvSpPr>
          <p:cNvPr id="90" name="Google Shape;90;p1"/>
          <p:cNvSpPr txBox="1"/>
          <p:nvPr/>
        </p:nvSpPr>
        <p:spPr>
          <a:xfrm>
            <a:off x="5061623" y="2828843"/>
            <a:ext cx="4517700" cy="12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7200" u="none" cap="none" strike="noStrike">
                <a:solidFill>
                  <a:srgbClr val="0099A9"/>
                </a:solidFill>
                <a:latin typeface="Arial"/>
                <a:ea typeface="Arial"/>
                <a:cs typeface="Arial"/>
                <a:sym typeface="Arial"/>
              </a:rPr>
              <a:t>Selection</a:t>
            </a:r>
            <a:r>
              <a:rPr b="0" i="0" lang="en-GB" sz="7200" u="none" cap="none" strike="noStrike">
                <a:solidFill>
                  <a:srgbClr val="0099A9"/>
                </a:solidFill>
                <a:latin typeface="Arial"/>
                <a:ea typeface="Arial"/>
                <a:cs typeface="Arial"/>
                <a:sym typeface="Arial"/>
              </a:rPr>
              <a:t> </a:t>
            </a:r>
            <a:endParaRPr sz="7200">
              <a:solidFill>
                <a:srgbClr val="0099A9"/>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drawing&#10;&#10;Description automatically generated" id="92" name="Google Shape;92;p1"/>
          <p:cNvPicPr preferRelativeResize="0"/>
          <p:nvPr/>
        </p:nvPicPr>
        <p:blipFill rotWithShape="1">
          <a:blip r:embed="rId5">
            <a:alphaModFix/>
          </a:blip>
          <a:srcRect b="0" l="0" r="0" t="0"/>
          <a:stretch/>
        </p:blipFill>
        <p:spPr>
          <a:xfrm>
            <a:off x="9414435" y="2331237"/>
            <a:ext cx="2032882" cy="21955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99" name="Google Shape;99;p2"/>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2"/>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2"/>
          <p:cNvSpPr txBox="1"/>
          <p:nvPr/>
        </p:nvSpPr>
        <p:spPr>
          <a:xfrm>
            <a:off x="859975" y="2716300"/>
            <a:ext cx="10472100" cy="1317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Sequence</a:t>
            </a:r>
            <a:endParaRPr/>
          </a:p>
          <a:p>
            <a:pPr indent="0" lvl="0" marL="0" marR="0" rtl="0" algn="ctr">
              <a:spcBef>
                <a:spcPts val="0"/>
              </a:spcBef>
              <a:spcAft>
                <a:spcPts val="0"/>
              </a:spcAft>
              <a:buNone/>
            </a:pPr>
            <a:r>
              <a:t/>
            </a:r>
            <a:endParaRPr sz="7200">
              <a:solidFill>
                <a:srgbClr val="00C5D4"/>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sp>
        <p:nvSpPr>
          <p:cNvPr id="103" name="Google Shape;103;p2"/>
          <p:cNvSpPr txBox="1"/>
          <p:nvPr/>
        </p:nvSpPr>
        <p:spPr>
          <a:xfrm>
            <a:off x="859959" y="1715304"/>
            <a:ext cx="10472100" cy="147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Algorithm</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2"/>
          <p:cNvSpPr txBox="1"/>
          <p:nvPr/>
        </p:nvSpPr>
        <p:spPr>
          <a:xfrm>
            <a:off x="859967" y="3961939"/>
            <a:ext cx="10472100" cy="147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Selection</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9"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11" name="Google Shape;111;p3"/>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3"/>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13" name="Google Shape;113;p3"/>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sp>
        <p:nvSpPr>
          <p:cNvPr id="114" name="Google Shape;114;p3"/>
          <p:cNvSpPr txBox="1"/>
          <p:nvPr/>
        </p:nvSpPr>
        <p:spPr>
          <a:xfrm>
            <a:off x="2327979" y="1166842"/>
            <a:ext cx="10104698"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3600">
                <a:solidFill>
                  <a:srgbClr val="FF0000"/>
                </a:solidFill>
                <a:latin typeface="Arial"/>
                <a:ea typeface="Arial"/>
                <a:cs typeface="Arial"/>
                <a:sym typeface="Arial"/>
              </a:rPr>
              <a:t>If raining outside </a:t>
            </a:r>
            <a:r>
              <a:rPr lang="en-GB" sz="3600">
                <a:solidFill>
                  <a:srgbClr val="00C5D4"/>
                </a:solidFill>
                <a:latin typeface="Arial"/>
                <a:ea typeface="Arial"/>
                <a:cs typeface="Arial"/>
                <a:sym typeface="Arial"/>
              </a:rPr>
              <a:t>bring an umbrella.</a:t>
            </a:r>
            <a:endParaRPr/>
          </a:p>
          <a:p>
            <a:pPr indent="0" lvl="0" marL="0" marR="0" rtl="0" algn="l">
              <a:spcBef>
                <a:spcPts val="0"/>
              </a:spcBef>
              <a:spcAft>
                <a:spcPts val="0"/>
              </a:spcAft>
              <a:buNone/>
            </a:pPr>
            <a:r>
              <a:rPr i="1" lang="en-GB" sz="3600">
                <a:solidFill>
                  <a:srgbClr val="FF0000"/>
                </a:solidFill>
                <a:latin typeface="Arial"/>
                <a:ea typeface="Arial"/>
                <a:cs typeface="Arial"/>
                <a:sym typeface="Arial"/>
              </a:rPr>
              <a:t>If not raining outside </a:t>
            </a:r>
            <a:r>
              <a:rPr lang="en-GB" sz="3600">
                <a:solidFill>
                  <a:srgbClr val="00C5D4"/>
                </a:solidFill>
                <a:latin typeface="Arial"/>
                <a:ea typeface="Arial"/>
                <a:cs typeface="Arial"/>
                <a:sym typeface="Arial"/>
              </a:rPr>
              <a:t>don’t.</a:t>
            </a:r>
            <a:endParaRPr/>
          </a:p>
          <a:p>
            <a:pPr indent="0" lvl="0" marL="0" marR="0" rtl="0" algn="l">
              <a:spcBef>
                <a:spcPts val="0"/>
              </a:spcBef>
              <a:spcAft>
                <a:spcPts val="0"/>
              </a:spcAft>
              <a:buNone/>
            </a:pPr>
            <a:r>
              <a:t/>
            </a:r>
            <a:endParaRPr sz="3600">
              <a:solidFill>
                <a:srgbClr val="00C5D4"/>
              </a:solidFill>
              <a:latin typeface="Arial"/>
              <a:ea typeface="Arial"/>
              <a:cs typeface="Arial"/>
              <a:sym typeface="Arial"/>
            </a:endParaRPr>
          </a:p>
          <a:p>
            <a:pPr indent="0" lvl="0" marL="0" marR="0" rtl="0" algn="l">
              <a:spcBef>
                <a:spcPts val="0"/>
              </a:spcBef>
              <a:spcAft>
                <a:spcPts val="0"/>
              </a:spcAft>
              <a:buNone/>
            </a:pPr>
            <a:r>
              <a:rPr i="1" lang="en-GB" sz="3600">
                <a:solidFill>
                  <a:srgbClr val="FF0000"/>
                </a:solidFill>
                <a:latin typeface="Arial"/>
                <a:ea typeface="Arial"/>
                <a:cs typeface="Arial"/>
                <a:sym typeface="Arial"/>
              </a:rPr>
              <a:t>If sunny outside </a:t>
            </a:r>
            <a:r>
              <a:rPr lang="en-GB" sz="3600">
                <a:solidFill>
                  <a:srgbClr val="00C5D4"/>
                </a:solidFill>
                <a:latin typeface="Arial"/>
                <a:ea typeface="Arial"/>
                <a:cs typeface="Arial"/>
                <a:sym typeface="Arial"/>
              </a:rPr>
              <a:t>wear sunglasses.</a:t>
            </a:r>
            <a:endParaRPr/>
          </a:p>
          <a:p>
            <a:pPr indent="0" lvl="0" marL="0" marR="0" rtl="0" algn="l">
              <a:spcBef>
                <a:spcPts val="0"/>
              </a:spcBef>
              <a:spcAft>
                <a:spcPts val="0"/>
              </a:spcAft>
              <a:buNone/>
            </a:pPr>
            <a:r>
              <a:rPr i="1" lang="en-GB" sz="3600">
                <a:solidFill>
                  <a:srgbClr val="FF0000"/>
                </a:solidFill>
                <a:latin typeface="Arial"/>
                <a:ea typeface="Arial"/>
                <a:cs typeface="Arial"/>
                <a:sym typeface="Arial"/>
              </a:rPr>
              <a:t>If not sunny outside </a:t>
            </a:r>
            <a:r>
              <a:rPr lang="en-GB" sz="3600">
                <a:solidFill>
                  <a:srgbClr val="00C5D4"/>
                </a:solidFill>
                <a:latin typeface="Arial"/>
                <a:ea typeface="Arial"/>
                <a:cs typeface="Arial"/>
                <a:sym typeface="Arial"/>
              </a:rPr>
              <a:t>don’t.</a:t>
            </a:r>
            <a:endParaRPr/>
          </a:p>
          <a:p>
            <a:pPr indent="0" lvl="0" marL="0" marR="0" rtl="0" algn="l">
              <a:spcBef>
                <a:spcPts val="0"/>
              </a:spcBef>
              <a:spcAft>
                <a:spcPts val="0"/>
              </a:spcAft>
              <a:buNone/>
            </a:pPr>
            <a:r>
              <a:t/>
            </a:r>
            <a:endParaRPr sz="3600">
              <a:solidFill>
                <a:srgbClr val="00C5D4"/>
              </a:solidFill>
              <a:latin typeface="Arial"/>
              <a:ea typeface="Arial"/>
              <a:cs typeface="Arial"/>
              <a:sym typeface="Arial"/>
            </a:endParaRPr>
          </a:p>
          <a:p>
            <a:pPr indent="0" lvl="0" marL="0" marR="0" rtl="0" algn="l">
              <a:spcBef>
                <a:spcPts val="0"/>
              </a:spcBef>
              <a:spcAft>
                <a:spcPts val="0"/>
              </a:spcAft>
              <a:buNone/>
            </a:pPr>
            <a:r>
              <a:rPr i="1" lang="en-GB" sz="3600">
                <a:solidFill>
                  <a:srgbClr val="FF0000"/>
                </a:solidFill>
                <a:latin typeface="Arial"/>
                <a:ea typeface="Arial"/>
                <a:cs typeface="Arial"/>
                <a:sym typeface="Arial"/>
              </a:rPr>
              <a:t>If hungry </a:t>
            </a:r>
            <a:r>
              <a:rPr lang="en-GB" sz="3600">
                <a:solidFill>
                  <a:srgbClr val="00C5D4"/>
                </a:solidFill>
                <a:latin typeface="Arial"/>
                <a:ea typeface="Arial"/>
                <a:cs typeface="Arial"/>
                <a:sym typeface="Arial"/>
              </a:rPr>
              <a:t>get something to eat.</a:t>
            </a:r>
            <a:endParaRPr/>
          </a:p>
          <a:p>
            <a:pPr indent="0" lvl="0" marL="0" marR="0" rtl="0" algn="l">
              <a:spcBef>
                <a:spcPts val="0"/>
              </a:spcBef>
              <a:spcAft>
                <a:spcPts val="0"/>
              </a:spcAft>
              <a:buNone/>
            </a:pPr>
            <a:r>
              <a:rPr i="1" lang="en-GB" sz="3600">
                <a:solidFill>
                  <a:srgbClr val="FF0000"/>
                </a:solidFill>
                <a:latin typeface="Arial"/>
                <a:ea typeface="Arial"/>
                <a:cs typeface="Arial"/>
                <a:sym typeface="Arial"/>
              </a:rPr>
              <a:t>If not </a:t>
            </a:r>
            <a:r>
              <a:rPr lang="en-GB" sz="3600">
                <a:solidFill>
                  <a:srgbClr val="00C5D4"/>
                </a:solidFill>
                <a:latin typeface="Arial"/>
                <a:ea typeface="Arial"/>
                <a:cs typeface="Arial"/>
                <a:sym typeface="Arial"/>
              </a:rPr>
              <a:t>don’t.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4"/>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21" name="Google Shape;121;p4"/>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22" name="Google Shape;122;p4"/>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clock, drawing&#10;&#10;Description automatically generated" id="123" name="Google Shape;123;p4"/>
          <p:cNvPicPr preferRelativeResize="0"/>
          <p:nvPr/>
        </p:nvPicPr>
        <p:blipFill rotWithShape="1">
          <a:blip r:embed="rId5">
            <a:alphaModFix/>
          </a:blip>
          <a:srcRect b="0" l="0" r="0" t="0"/>
          <a:stretch/>
        </p:blipFill>
        <p:spPr>
          <a:xfrm>
            <a:off x="1915028" y="3180347"/>
            <a:ext cx="3981164" cy="2185737"/>
          </a:xfrm>
          <a:prstGeom prst="rect">
            <a:avLst/>
          </a:prstGeom>
          <a:noFill/>
          <a:ln>
            <a:noFill/>
          </a:ln>
        </p:spPr>
      </p:pic>
      <p:pic>
        <p:nvPicPr>
          <p:cNvPr descr="A picture containing drawing&#10;&#10;Description automatically generated" id="124" name="Google Shape;124;p4"/>
          <p:cNvPicPr preferRelativeResize="0"/>
          <p:nvPr/>
        </p:nvPicPr>
        <p:blipFill rotWithShape="1">
          <a:blip r:embed="rId6">
            <a:alphaModFix/>
          </a:blip>
          <a:srcRect b="0" l="0" r="0" t="0"/>
          <a:stretch/>
        </p:blipFill>
        <p:spPr>
          <a:xfrm>
            <a:off x="6756144" y="3206415"/>
            <a:ext cx="3886200" cy="2133600"/>
          </a:xfrm>
          <a:prstGeom prst="rect">
            <a:avLst/>
          </a:prstGeom>
          <a:noFill/>
          <a:ln>
            <a:noFill/>
          </a:ln>
        </p:spPr>
      </p:pic>
      <p:pic>
        <p:nvPicPr>
          <p:cNvPr descr="A close up of a sign&#10;&#10;Description automatically generated" id="125" name="Google Shape;125;p4"/>
          <p:cNvPicPr preferRelativeResize="0"/>
          <p:nvPr/>
        </p:nvPicPr>
        <p:blipFill rotWithShape="1">
          <a:blip r:embed="rId7">
            <a:alphaModFix/>
          </a:blip>
          <a:srcRect b="0" l="0" r="0" t="0"/>
          <a:stretch/>
        </p:blipFill>
        <p:spPr>
          <a:xfrm>
            <a:off x="1915028" y="1122947"/>
            <a:ext cx="3886200" cy="2133600"/>
          </a:xfrm>
          <a:prstGeom prst="rect">
            <a:avLst/>
          </a:prstGeom>
          <a:noFill/>
          <a:ln>
            <a:noFill/>
          </a:ln>
        </p:spPr>
      </p:pic>
      <p:pic>
        <p:nvPicPr>
          <p:cNvPr descr="A close up of a sign&#10;&#10;Description automatically generated" id="126" name="Google Shape;126;p4"/>
          <p:cNvPicPr preferRelativeResize="0"/>
          <p:nvPr/>
        </p:nvPicPr>
        <p:blipFill rotWithShape="1">
          <a:blip r:embed="rId8">
            <a:alphaModFix/>
          </a:blip>
          <a:srcRect b="0" l="0" r="0" t="0"/>
          <a:stretch/>
        </p:blipFill>
        <p:spPr>
          <a:xfrm>
            <a:off x="6756144" y="1122947"/>
            <a:ext cx="3886200" cy="213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1" name="Shape 131"/>
        <p:cNvGrpSpPr/>
        <p:nvPr/>
      </p:nvGrpSpPr>
      <p:grpSpPr>
        <a:xfrm>
          <a:off x="0" y="0"/>
          <a:ext cx="0" cy="0"/>
          <a:chOff x="0" y="0"/>
          <a:chExt cx="0" cy="0"/>
        </a:xfrm>
      </p:grpSpPr>
      <p:pic>
        <p:nvPicPr>
          <p:cNvPr id="132" name="Google Shape;132;p5"/>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33" name="Google Shape;133;p5"/>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5"/>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5"/>
          <p:cNvSpPr txBox="1"/>
          <p:nvPr/>
        </p:nvSpPr>
        <p:spPr>
          <a:xfrm>
            <a:off x="5380356" y="2382559"/>
            <a:ext cx="5579928" cy="2092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600">
                <a:solidFill>
                  <a:srgbClr val="00C5D4"/>
                </a:solidFill>
                <a:latin typeface="Arial"/>
                <a:ea typeface="Arial"/>
                <a:cs typeface="Arial"/>
                <a:sym typeface="Arial"/>
              </a:rPr>
              <a:t>In computer science conditional statements (selection) can perform different computations or actions depending on whether a programmer-specified condition equals true or false.</a:t>
            </a:r>
            <a:endParaRPr/>
          </a:p>
        </p:txBody>
      </p:sp>
      <p:pic>
        <p:nvPicPr>
          <p:cNvPr id="136" name="Google Shape;136;p5"/>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drawing&#10;&#10;Description automatically generated" id="137" name="Google Shape;137;p5"/>
          <p:cNvPicPr preferRelativeResize="0"/>
          <p:nvPr/>
        </p:nvPicPr>
        <p:blipFill rotWithShape="1">
          <a:blip r:embed="rId5">
            <a:alphaModFix/>
          </a:blip>
          <a:srcRect b="0" l="0" r="0" t="0"/>
          <a:stretch/>
        </p:blipFill>
        <p:spPr>
          <a:xfrm>
            <a:off x="1959763" y="1612826"/>
            <a:ext cx="3294387" cy="35579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2" name="Shape 142"/>
        <p:cNvGrpSpPr/>
        <p:nvPr/>
      </p:nvGrpSpPr>
      <p:grpSpPr>
        <a:xfrm>
          <a:off x="0" y="0"/>
          <a:ext cx="0" cy="0"/>
          <a:chOff x="0" y="0"/>
          <a:chExt cx="0" cy="0"/>
        </a:xfrm>
      </p:grpSpPr>
      <p:pic>
        <p:nvPicPr>
          <p:cNvPr id="143" name="Google Shape;143;p6"/>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44" name="Google Shape;144;p6"/>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6"/>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46" name="Google Shape;146;p6"/>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47" name="Google Shape;147;p6"/>
          <p:cNvPicPr preferRelativeResize="0"/>
          <p:nvPr/>
        </p:nvPicPr>
        <p:blipFill rotWithShape="1">
          <a:blip r:embed="rId5">
            <a:alphaModFix/>
          </a:blip>
          <a:srcRect b="0" l="0" r="0" t="0"/>
          <a:stretch/>
        </p:blipFill>
        <p:spPr>
          <a:xfrm>
            <a:off x="2510239" y="1011489"/>
            <a:ext cx="7171522" cy="48350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2"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54" name="Google Shape;154;p7"/>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7"/>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6" name="Google Shape;156;p7"/>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57" name="Google Shape;157;p7"/>
          <p:cNvPicPr preferRelativeResize="0"/>
          <p:nvPr/>
        </p:nvPicPr>
        <p:blipFill rotWithShape="1">
          <a:blip r:embed="rId5">
            <a:alphaModFix/>
          </a:blip>
          <a:srcRect b="0" l="0" r="0" t="0"/>
          <a:stretch/>
        </p:blipFill>
        <p:spPr>
          <a:xfrm>
            <a:off x="2057400" y="1225855"/>
            <a:ext cx="8077200" cy="44062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2020-02-18T13:02:08Z</dcterms:created>
  <dc:creator>Bradley Dardis</dc:creator>
</cp:coreProperties>
</file>